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7" r:id="rId3"/>
    <p:sldId id="318" r:id="rId4"/>
    <p:sldId id="319" r:id="rId5"/>
    <p:sldId id="308" r:id="rId6"/>
    <p:sldId id="320" r:id="rId7"/>
    <p:sldId id="321" r:id="rId8"/>
    <p:sldId id="322" r:id="rId9"/>
    <p:sldId id="309" r:id="rId10"/>
    <p:sldId id="313" r:id="rId11"/>
    <p:sldId id="314" r:id="rId12"/>
    <p:sldId id="315" r:id="rId13"/>
    <p:sldId id="316" r:id="rId14"/>
    <p:sldId id="317" r:id="rId15"/>
    <p:sldId id="310" r:id="rId16"/>
    <p:sldId id="311" r:id="rId17"/>
    <p:sldId id="31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13-Sep-20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xmlns=""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xmlns=""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xmlns=""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13-Sep-20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Realization of WP6 activities</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Milan Gocić</a:t>
            </a:r>
          </a:p>
          <a:p>
            <a:r>
              <a:rPr lang="sr-Latn-BA" sz="1800" dirty="0" smtClean="0">
                <a:solidFill>
                  <a:schemeClr val="accent1">
                    <a:lumMod val="75000"/>
                  </a:schemeClr>
                </a:solidFill>
                <a:latin typeface="Calibri Light" pitchFamily="34" charset="0"/>
                <a:cs typeface="Calibri Light" pitchFamily="34" charset="0"/>
              </a:rPr>
              <a:t>University of Niš</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15 September2020</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for training promotion in English</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1026" name="Picture 2"/>
          <p:cNvPicPr>
            <a:picLocks noChangeAspect="1" noChangeArrowheads="1"/>
          </p:cNvPicPr>
          <p:nvPr/>
        </p:nvPicPr>
        <p:blipFill>
          <a:blip r:embed="rId6" cstate="print"/>
          <a:srcRect/>
          <a:stretch>
            <a:fillRect/>
          </a:stretch>
        </p:blipFill>
        <p:spPr bwMode="auto">
          <a:xfrm>
            <a:off x="1143000" y="1649530"/>
            <a:ext cx="6696074" cy="4598870"/>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for training promotion in English</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2050" name="Picture 2"/>
          <p:cNvPicPr>
            <a:picLocks noChangeAspect="1" noChangeArrowheads="1"/>
          </p:cNvPicPr>
          <p:nvPr/>
        </p:nvPicPr>
        <p:blipFill>
          <a:blip r:embed="rId6" cstate="print"/>
          <a:srcRect/>
          <a:stretch>
            <a:fillRect/>
          </a:stretch>
        </p:blipFill>
        <p:spPr bwMode="auto">
          <a:xfrm>
            <a:off x="1219200" y="1648968"/>
            <a:ext cx="6789277" cy="4599432"/>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for training promotion in Serbian</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3074" name="Picture 2"/>
          <p:cNvPicPr>
            <a:picLocks noChangeAspect="1" noChangeArrowheads="1"/>
          </p:cNvPicPr>
          <p:nvPr/>
        </p:nvPicPr>
        <p:blipFill>
          <a:blip r:embed="rId6" cstate="print"/>
          <a:srcRect/>
          <a:stretch>
            <a:fillRect/>
          </a:stretch>
        </p:blipFill>
        <p:spPr bwMode="auto">
          <a:xfrm>
            <a:off x="1524000" y="1641469"/>
            <a:ext cx="6481763" cy="4530731"/>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for training promotion in Serbian</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4098" name="Picture 2"/>
          <p:cNvPicPr>
            <a:picLocks noChangeAspect="1" noChangeArrowheads="1"/>
          </p:cNvPicPr>
          <p:nvPr/>
        </p:nvPicPr>
        <p:blipFill>
          <a:blip r:embed="rId6" cstate="print"/>
          <a:srcRect/>
          <a:stretch>
            <a:fillRect/>
          </a:stretch>
        </p:blipFill>
        <p:spPr bwMode="auto">
          <a:xfrm>
            <a:off x="1295400" y="1600200"/>
            <a:ext cx="6781800" cy="4584345"/>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Certificate</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5122" name="Picture 2"/>
          <p:cNvPicPr>
            <a:picLocks noChangeAspect="1" noChangeArrowheads="1"/>
          </p:cNvPicPr>
          <p:nvPr/>
        </p:nvPicPr>
        <p:blipFill>
          <a:blip r:embed="rId6" cstate="print"/>
          <a:srcRect/>
          <a:stretch>
            <a:fillRect/>
          </a:stretch>
        </p:blipFill>
        <p:spPr bwMode="auto">
          <a:xfrm>
            <a:off x="1392384" y="1600200"/>
            <a:ext cx="6594330" cy="4630061"/>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A6.5 </a:t>
            </a:r>
            <a:r>
              <a:rPr lang="en-GB" sz="3200" b="1" dirty="0" smtClean="0">
                <a:solidFill>
                  <a:schemeClr val="tx2">
                    <a:lumMod val="60000"/>
                    <a:lumOff val="40000"/>
                  </a:schemeClr>
                </a:solidFill>
              </a:rPr>
              <a:t>Winter/summer schools</a:t>
            </a:r>
            <a:r>
              <a:rPr lang="sr-Latn-RS" sz="3200" b="1" dirty="0" smtClean="0">
                <a:solidFill>
                  <a:schemeClr val="tx2">
                    <a:lumMod val="60000"/>
                    <a:lumOff val="40000"/>
                  </a:schemeClr>
                </a:solidFill>
              </a:rPr>
              <a:t> </a:t>
            </a:r>
            <a:r>
              <a:rPr lang="en-GB" sz="3200" b="1" dirty="0" smtClean="0">
                <a:solidFill>
                  <a:schemeClr val="tx2">
                    <a:lumMod val="60000"/>
                    <a:lumOff val="40000"/>
                  </a:schemeClr>
                </a:solidFill>
              </a:rPr>
              <a:t> </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Minimum 6 students per school</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Duration: 12 days </a:t>
            </a:r>
            <a:r>
              <a:rPr lang="sr-Latn-RS" sz="2400" dirty="0" smtClean="0">
                <a:solidFill>
                  <a:schemeClr val="tx2">
                    <a:lumMod val="60000"/>
                    <a:lumOff val="40000"/>
                  </a:schemeClr>
                </a:solidFill>
                <a:latin typeface="Calibri Light" pitchFamily="34" charset="0"/>
                <a:cs typeface="Calibri Light" pitchFamily="34" charset="0"/>
              </a:rPr>
              <a:t>+ 2 </a:t>
            </a:r>
            <a:r>
              <a:rPr lang="sr-Latn-RS" sz="2400" dirty="0" smtClean="0">
                <a:solidFill>
                  <a:schemeClr val="tx2">
                    <a:lumMod val="60000"/>
                    <a:lumOff val="40000"/>
                  </a:schemeClr>
                </a:solidFill>
                <a:latin typeface="Calibri Light" pitchFamily="34" charset="0"/>
                <a:cs typeface="Calibri Light" pitchFamily="34" charset="0"/>
              </a:rPr>
              <a:t>days for travelling</a:t>
            </a:r>
            <a:r>
              <a:rPr lang="sr-Latn-RS" sz="2400" dirty="0" smtClean="0">
                <a:solidFill>
                  <a:schemeClr val="tx2">
                    <a:lumMod val="60000"/>
                    <a:lumOff val="40000"/>
                  </a:schemeClr>
                </a:solidFill>
                <a:latin typeface="Calibri Light" pitchFamily="34" charset="0"/>
                <a:cs typeface="Calibri Light" pitchFamily="34" charset="0"/>
              </a:rPr>
              <a:t>. After each realised event the dissemination form should be created. Events should be evaluated and report written.</a:t>
            </a:r>
          </a:p>
          <a:p>
            <a:pPr marL="342900" lvl="0" indent="-342900" algn="just">
              <a:spcBef>
                <a:spcPct val="20000"/>
              </a:spcBef>
              <a:buFont typeface="Wingdings" pitchFamily="2" charset="2"/>
              <a:buChar char="Ø"/>
              <a:defRPr/>
            </a:pPr>
            <a:endParaRPr lang="sr-Latn-RS" sz="10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Programme partner HEIs should prepare agenda.</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15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A6.5 </a:t>
            </a:r>
            <a:r>
              <a:rPr lang="en-GB" sz="3200" b="1" dirty="0" smtClean="0">
                <a:solidFill>
                  <a:schemeClr val="tx2">
                    <a:lumMod val="60000"/>
                    <a:lumOff val="40000"/>
                  </a:schemeClr>
                </a:solidFill>
              </a:rPr>
              <a:t>Winter/summer schools</a:t>
            </a:r>
            <a:r>
              <a:rPr lang="sr-Latn-RS" sz="3200" b="1" dirty="0" smtClean="0">
                <a:solidFill>
                  <a:schemeClr val="tx2">
                    <a:lumMod val="60000"/>
                    <a:lumOff val="40000"/>
                  </a:schemeClr>
                </a:solidFill>
              </a:rPr>
              <a:t> </a:t>
            </a:r>
            <a:r>
              <a:rPr lang="en-GB" sz="3200" b="1" dirty="0" smtClean="0">
                <a:solidFill>
                  <a:schemeClr val="tx2">
                    <a:lumMod val="60000"/>
                    <a:lumOff val="40000"/>
                  </a:schemeClr>
                </a:solidFill>
              </a:rPr>
              <a:t> </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Training of teaching staff: </a:t>
            </a:r>
            <a:r>
              <a:rPr lang="sr-Latn-RS" sz="2400" dirty="0" smtClean="0">
                <a:solidFill>
                  <a:schemeClr val="tx2">
                    <a:lumMod val="60000"/>
                    <a:lumOff val="40000"/>
                  </a:schemeClr>
                </a:solidFill>
                <a:latin typeface="Calibri Light" pitchFamily="34" charset="0"/>
                <a:cs typeface="Calibri Light" pitchFamily="34" charset="0"/>
              </a:rPr>
              <a:t>BOKU - UNMO (1), TCASU (1), UoM (1); UACEG – UNI (2), UPKM (1); UL – UNS (1), UNSA (1), UoM (1); AUTh – UNI (2), UNSA (1); UNIRIFCE – UNI (2), UPKM (1); NMBU – UNS (1), UNMO (1)</a:t>
            </a:r>
          </a:p>
          <a:p>
            <a:pPr marL="342900" lvl="0" indent="-342900" algn="just">
              <a:spcBef>
                <a:spcPct val="20000"/>
              </a:spcBef>
              <a:buFont typeface="Wingdings" pitchFamily="2" charset="2"/>
              <a:buChar char="Ø"/>
              <a:defRPr/>
            </a:pPr>
            <a:endParaRPr lang="sr-Latn-RS" sz="10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Duration: 5 days </a:t>
            </a:r>
            <a:r>
              <a:rPr lang="sr-Latn-RS" sz="2400" dirty="0" smtClean="0">
                <a:solidFill>
                  <a:schemeClr val="tx2">
                    <a:lumMod val="60000"/>
                    <a:lumOff val="40000"/>
                  </a:schemeClr>
                </a:solidFill>
                <a:latin typeface="Calibri Light" pitchFamily="34" charset="0"/>
                <a:cs typeface="Calibri Light" pitchFamily="34" charset="0"/>
              </a:rPr>
              <a:t>+ 2 </a:t>
            </a:r>
            <a:r>
              <a:rPr lang="sr-Latn-RS" sz="2400" dirty="0" smtClean="0">
                <a:solidFill>
                  <a:schemeClr val="tx2">
                    <a:lumMod val="60000"/>
                    <a:lumOff val="40000"/>
                  </a:schemeClr>
                </a:solidFill>
                <a:latin typeface="Calibri Light" pitchFamily="34" charset="0"/>
                <a:cs typeface="Calibri Light" pitchFamily="34" charset="0"/>
              </a:rPr>
              <a:t>days for travelling. After each realised event the dissemination form should be created. Events should be evaluated and report written.</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10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Programme partner HEIs should prepare agenda.</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A6.6 </a:t>
            </a:r>
            <a:r>
              <a:rPr lang="en-GB" sz="3200" b="1" dirty="0" smtClean="0">
                <a:solidFill>
                  <a:schemeClr val="tx2">
                    <a:lumMod val="60000"/>
                    <a:lumOff val="40000"/>
                  </a:schemeClr>
                </a:solidFill>
              </a:rPr>
              <a:t>Symposium for promoting WRM in WB</a:t>
            </a:r>
            <a:r>
              <a:rPr lang="en-US" sz="3200" b="1" dirty="0" smtClean="0">
                <a:solidFill>
                  <a:schemeClr val="tx2">
                    <a:lumMod val="60000"/>
                    <a:lumOff val="40000"/>
                  </a:schemeClr>
                </a:solidFill>
              </a:rPr>
              <a:t/>
            </a:r>
            <a:br>
              <a:rPr lang="en-US" sz="3200" b="1" dirty="0" smtClean="0">
                <a:solidFill>
                  <a:schemeClr val="tx2">
                    <a:lumMod val="60000"/>
                    <a:lumOff val="40000"/>
                  </a:schemeClr>
                </a:solidFill>
              </a:rPr>
            </a:br>
            <a:r>
              <a:rPr lang="en-GB" sz="3200" b="1" dirty="0" smtClean="0">
                <a:solidFill>
                  <a:schemeClr val="tx2">
                    <a:lumMod val="60000"/>
                    <a:lumOff val="40000"/>
                  </a:schemeClr>
                </a:solidFill>
              </a:rPr>
              <a:t>sector</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Organizer </a:t>
            </a:r>
            <a:r>
              <a:rPr lang="sr-Latn-RS" sz="2400" dirty="0" smtClean="0">
                <a:solidFill>
                  <a:schemeClr val="tx2">
                    <a:lumMod val="60000"/>
                    <a:lumOff val="40000"/>
                  </a:schemeClr>
                </a:solidFill>
                <a:latin typeface="Calibri Light" pitchFamily="34" charset="0"/>
                <a:cs typeface="Calibri Light" pitchFamily="34" charset="0"/>
              </a:rPr>
              <a:t>UNS, </a:t>
            </a:r>
            <a:r>
              <a:rPr lang="sr-Latn-RS" sz="2400" dirty="0" smtClean="0">
                <a:solidFill>
                  <a:schemeClr val="tx2">
                    <a:lumMod val="60000"/>
                    <a:lumOff val="40000"/>
                  </a:schemeClr>
                </a:solidFill>
                <a:latin typeface="Calibri Light" pitchFamily="34" charset="0"/>
                <a:cs typeface="Calibri Light" pitchFamily="34" charset="0"/>
              </a:rPr>
              <a:t>July 2021 (two days)</a:t>
            </a:r>
          </a:p>
          <a:p>
            <a:pPr marL="342900" lvl="0" indent="-342900" algn="just">
              <a:spcBef>
                <a:spcPct val="20000"/>
              </a:spcBef>
              <a:buFont typeface="Wingdings" pitchFamily="2" charset="2"/>
              <a:buChar char="Ø"/>
              <a:defRPr/>
            </a:pPr>
            <a:endParaRPr lang="sr-Latn-RS" sz="15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Each of participants (24) should present results obtained during the SWARM realisation. It will be nice to present student papers realised using new equipment at WB HEIs. </a:t>
            </a:r>
          </a:p>
          <a:p>
            <a:pPr marL="342900" lvl="0" indent="-342900" algn="just">
              <a:spcBef>
                <a:spcPct val="20000"/>
              </a:spcBef>
              <a:buFont typeface="Wingdings" pitchFamily="2" charset="2"/>
              <a:buChar char="Ø"/>
              <a:defRPr/>
            </a:pPr>
            <a:endParaRPr lang="sr-Latn-RS" sz="15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UNS </a:t>
            </a:r>
            <a:r>
              <a:rPr lang="sr-Latn-RS" sz="2400" dirty="0" smtClean="0">
                <a:solidFill>
                  <a:schemeClr val="tx2">
                    <a:lumMod val="60000"/>
                    <a:lumOff val="40000"/>
                  </a:schemeClr>
                </a:solidFill>
                <a:latin typeface="Calibri Light" pitchFamily="34" charset="0"/>
                <a:cs typeface="Calibri Light" pitchFamily="34" charset="0"/>
              </a:rPr>
              <a:t>should print: </a:t>
            </a:r>
            <a:r>
              <a:rPr lang="sr-Latn-RS" sz="2400" dirty="0" smtClean="0">
                <a:solidFill>
                  <a:schemeClr val="tx2">
                    <a:lumMod val="60000"/>
                    <a:lumOff val="40000"/>
                  </a:schemeClr>
                </a:solidFill>
                <a:latin typeface="Calibri Light" pitchFamily="34" charset="0"/>
                <a:cs typeface="Calibri Light" pitchFamily="34" charset="0"/>
              </a:rPr>
              <a:t>max. </a:t>
            </a:r>
            <a:r>
              <a:rPr lang="en-US" sz="2400" dirty="0" smtClean="0">
                <a:solidFill>
                  <a:schemeClr val="tx2">
                    <a:lumMod val="60000"/>
                    <a:lumOff val="40000"/>
                  </a:schemeClr>
                </a:solidFill>
                <a:latin typeface="Calibri Light" pitchFamily="34" charset="0"/>
                <a:cs typeface="Calibri Light" pitchFamily="34" charset="0"/>
              </a:rPr>
              <a:t>200x proceedings for symposium, 150x agendas and ID cards for symposium</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15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Participants: as more as possible + media </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A6.2 </a:t>
            </a:r>
            <a:r>
              <a:rPr lang="en-GB" sz="3200" b="1" dirty="0" smtClean="0">
                <a:solidFill>
                  <a:schemeClr val="tx2">
                    <a:lumMod val="60000"/>
                    <a:lumOff val="40000"/>
                  </a:schemeClr>
                </a:solidFill>
              </a:rPr>
              <a:t>Development of project website and promotional materials</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Organisation of promotional events </a:t>
            </a:r>
            <a:r>
              <a:rPr lang="sr-Latn-RS" sz="2400" dirty="0" smtClean="0">
                <a:solidFill>
                  <a:schemeClr val="tx2">
                    <a:lumMod val="60000"/>
                    <a:lumOff val="40000"/>
                  </a:schemeClr>
                </a:solidFill>
                <a:latin typeface="Calibri Light" pitchFamily="34" charset="0"/>
                <a:cs typeface="Calibri Light" pitchFamily="34" charset="0"/>
              </a:rPr>
              <a:t>(workshops, </a:t>
            </a:r>
            <a:r>
              <a:rPr lang="sr-Latn-RS" sz="2400" dirty="0" smtClean="0">
                <a:solidFill>
                  <a:schemeClr val="tx2">
                    <a:lumMod val="60000"/>
                    <a:lumOff val="40000"/>
                  </a:schemeClr>
                </a:solidFill>
                <a:latin typeface="Calibri Light" pitchFamily="34" charset="0"/>
                <a:cs typeface="Calibri Light" pitchFamily="34" charset="0"/>
              </a:rPr>
              <a:t>conferences, seminars) and prepare dissemination </a:t>
            </a:r>
            <a:r>
              <a:rPr lang="sr-Latn-RS" sz="2400" dirty="0" smtClean="0">
                <a:solidFill>
                  <a:schemeClr val="tx2">
                    <a:lumMod val="60000"/>
                    <a:lumOff val="40000"/>
                  </a:schemeClr>
                </a:solidFill>
                <a:latin typeface="Calibri Light" pitchFamily="34" charset="0"/>
                <a:cs typeface="Calibri Light" pitchFamily="34" charset="0"/>
              </a:rPr>
              <a:t>form</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If it is possible organised TV or radio interview or prepare material for on-line or printed media</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with mid-term results</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6146" name="Picture 2"/>
          <p:cNvPicPr>
            <a:picLocks noChangeAspect="1" noChangeArrowheads="1"/>
          </p:cNvPicPr>
          <p:nvPr/>
        </p:nvPicPr>
        <p:blipFill>
          <a:blip r:embed="rId6" cstate="print"/>
          <a:srcRect/>
          <a:stretch>
            <a:fillRect/>
          </a:stretch>
        </p:blipFill>
        <p:spPr bwMode="auto">
          <a:xfrm>
            <a:off x="1447800" y="1524000"/>
            <a:ext cx="6938963" cy="4718804"/>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with mid-term results</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7170" name="Picture 2"/>
          <p:cNvPicPr>
            <a:picLocks noChangeAspect="1" noChangeArrowheads="1"/>
          </p:cNvPicPr>
          <p:nvPr/>
        </p:nvPicPr>
        <p:blipFill>
          <a:blip r:embed="rId6" cstate="print"/>
          <a:srcRect/>
          <a:stretch>
            <a:fillRect/>
          </a:stretch>
        </p:blipFill>
        <p:spPr bwMode="auto">
          <a:xfrm>
            <a:off x="1371600" y="1564626"/>
            <a:ext cx="6805613" cy="4607574"/>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A6.3 </a:t>
            </a:r>
            <a:r>
              <a:rPr lang="en-GB" sz="3200" b="1" dirty="0" smtClean="0">
                <a:solidFill>
                  <a:schemeClr val="tx2">
                    <a:lumMod val="60000"/>
                    <a:lumOff val="40000"/>
                  </a:schemeClr>
                </a:solidFill>
              </a:rPr>
              <a:t>Info days for student enrolment</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Promotion for student enrollemtn should be organised (one per WB HEI) </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Material: photos and dissemination </a:t>
            </a:r>
            <a:r>
              <a:rPr lang="sr-Latn-RS" sz="2400" dirty="0" smtClean="0">
                <a:solidFill>
                  <a:schemeClr val="tx2">
                    <a:lumMod val="60000"/>
                    <a:lumOff val="40000"/>
                  </a:schemeClr>
                </a:solidFill>
                <a:latin typeface="Calibri Light" pitchFamily="34" charset="0"/>
                <a:cs typeface="Calibri Light" pitchFamily="34" charset="0"/>
              </a:rPr>
              <a:t>form</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 TCASU</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8194" name="Picture 2"/>
          <p:cNvPicPr>
            <a:picLocks noChangeAspect="1" noChangeArrowheads="1"/>
          </p:cNvPicPr>
          <p:nvPr/>
        </p:nvPicPr>
        <p:blipFill>
          <a:blip r:embed="rId6" cstate="print"/>
          <a:srcRect/>
          <a:stretch>
            <a:fillRect/>
          </a:stretch>
        </p:blipFill>
        <p:spPr bwMode="auto">
          <a:xfrm>
            <a:off x="1828800" y="1524000"/>
            <a:ext cx="6548094" cy="4571999"/>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 TCASU</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9218" name="Picture 2"/>
          <p:cNvPicPr>
            <a:picLocks noChangeAspect="1" noChangeArrowheads="1"/>
          </p:cNvPicPr>
          <p:nvPr/>
        </p:nvPicPr>
        <p:blipFill>
          <a:blip r:embed="rId6" cstate="print"/>
          <a:srcRect/>
          <a:stretch>
            <a:fillRect/>
          </a:stretch>
        </p:blipFill>
        <p:spPr bwMode="auto">
          <a:xfrm>
            <a:off x="1447800" y="1524000"/>
            <a:ext cx="6757988" cy="4664604"/>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Brochure - UPKM</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10242" name="Picture 2"/>
          <p:cNvPicPr>
            <a:picLocks noChangeAspect="1" noChangeArrowheads="1"/>
          </p:cNvPicPr>
          <p:nvPr/>
        </p:nvPicPr>
        <p:blipFill>
          <a:blip r:embed="rId6" cstate="print"/>
          <a:srcRect/>
          <a:stretch>
            <a:fillRect/>
          </a:stretch>
        </p:blipFill>
        <p:spPr bwMode="auto">
          <a:xfrm>
            <a:off x="609601" y="1676401"/>
            <a:ext cx="3263672" cy="4495800"/>
          </a:xfrm>
          <a:prstGeom prst="rect">
            <a:avLst/>
          </a:prstGeom>
          <a:noFill/>
          <a:ln w="9525">
            <a:noFill/>
            <a:miter lim="800000"/>
            <a:headEnd/>
            <a:tailEnd/>
          </a:ln>
        </p:spPr>
      </p:pic>
      <p:pic>
        <p:nvPicPr>
          <p:cNvPr id="10243" name="Picture 3"/>
          <p:cNvPicPr>
            <a:picLocks noChangeAspect="1" noChangeArrowheads="1"/>
          </p:cNvPicPr>
          <p:nvPr/>
        </p:nvPicPr>
        <p:blipFill>
          <a:blip r:embed="rId7" cstate="print"/>
          <a:srcRect/>
          <a:stretch>
            <a:fillRect/>
          </a:stretch>
        </p:blipFill>
        <p:spPr bwMode="auto">
          <a:xfrm>
            <a:off x="5410200" y="1295400"/>
            <a:ext cx="3460750" cy="4953000"/>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A6.4 </a:t>
            </a:r>
            <a:r>
              <a:rPr lang="en-GB" sz="3200" b="1" dirty="0" smtClean="0">
                <a:solidFill>
                  <a:schemeClr val="tx2">
                    <a:lumMod val="60000"/>
                    <a:lumOff val="40000"/>
                  </a:schemeClr>
                </a:solidFill>
              </a:rPr>
              <a:t>Roundtables with non-academic </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One roundtable should be organised by 14 November 2020</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Number of participants </a:t>
            </a:r>
            <a:r>
              <a:rPr lang="sr-Latn-RS" sz="2400" dirty="0" smtClean="0">
                <a:solidFill>
                  <a:schemeClr val="tx2">
                    <a:lumMod val="60000"/>
                    <a:lumOff val="40000"/>
                  </a:schemeClr>
                </a:solidFill>
                <a:latin typeface="Calibri Light" pitchFamily="34" charset="0"/>
                <a:cs typeface="Calibri Light" pitchFamily="34" charset="0"/>
              </a:rPr>
              <a:t>&gt; </a:t>
            </a:r>
            <a:r>
              <a:rPr lang="sr-Latn-RS" sz="2400" dirty="0" smtClean="0">
                <a:solidFill>
                  <a:schemeClr val="tx2">
                    <a:lumMod val="60000"/>
                    <a:lumOff val="40000"/>
                  </a:schemeClr>
                </a:solidFill>
                <a:latin typeface="Calibri Light" pitchFamily="34" charset="0"/>
                <a:cs typeface="Calibri Light" pitchFamily="34" charset="0"/>
              </a:rPr>
              <a:t>15</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Documentation: agenda, photos, list of attendees, </a:t>
            </a:r>
            <a:r>
              <a:rPr lang="sr-Latn-RS" sz="2400" dirty="0" smtClean="0">
                <a:solidFill>
                  <a:schemeClr val="tx2">
                    <a:lumMod val="60000"/>
                    <a:lumOff val="40000"/>
                  </a:schemeClr>
                </a:solidFill>
                <a:latin typeface="Calibri Light" pitchFamily="34" charset="0"/>
                <a:cs typeface="Calibri Light" pitchFamily="34" charset="0"/>
              </a:rPr>
              <a:t>event report </a:t>
            </a:r>
            <a:r>
              <a:rPr lang="sr-Latn-RS" sz="2400" dirty="0" smtClean="0">
                <a:solidFill>
                  <a:schemeClr val="tx2">
                    <a:lumMod val="60000"/>
                    <a:lumOff val="40000"/>
                  </a:schemeClr>
                </a:solidFill>
                <a:latin typeface="Calibri Light" pitchFamily="34" charset="0"/>
                <a:cs typeface="Calibri Light" pitchFamily="34" charset="0"/>
              </a:rPr>
              <a:t>and </a:t>
            </a:r>
            <a:r>
              <a:rPr lang="sr-Latn-RS" sz="2400" dirty="0" smtClean="0">
                <a:solidFill>
                  <a:schemeClr val="tx2">
                    <a:lumMod val="60000"/>
                    <a:lumOff val="40000"/>
                  </a:schemeClr>
                </a:solidFill>
                <a:latin typeface="Calibri Light" pitchFamily="34" charset="0"/>
                <a:cs typeface="Calibri Light" pitchFamily="34" charset="0"/>
              </a:rPr>
              <a:t>dissemination form</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724</Words>
  <Application>Microsoft Office PowerPoint</Application>
  <PresentationFormat>On-screen Show (4:3)</PresentationFormat>
  <Paragraphs>121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A6.2 Development of project website and promotional materials</vt:lpstr>
      <vt:lpstr>Leaflet with mid-term resultssector</vt:lpstr>
      <vt:lpstr>Leaflet with mid-term resultssector</vt:lpstr>
      <vt:lpstr>A6.3 Info days for student enrolment</vt:lpstr>
      <vt:lpstr>Leaflet - TCASUsector</vt:lpstr>
      <vt:lpstr>Leaflet - TCASUsector</vt:lpstr>
      <vt:lpstr>Brochure - UPKMsector</vt:lpstr>
      <vt:lpstr>A6.4 Roundtables with non-academic sector</vt:lpstr>
      <vt:lpstr>Leaflet for training promotion in Englishsector</vt:lpstr>
      <vt:lpstr>Leaflet for training promotion in Englishsector</vt:lpstr>
      <vt:lpstr>Leaflet for training promotion in Serbiansector</vt:lpstr>
      <vt:lpstr>Leaflet for training promotion in Serbiansector</vt:lpstr>
      <vt:lpstr>Certificatesector</vt:lpstr>
      <vt:lpstr>A6.5 Winter/summer schools  sector</vt:lpstr>
      <vt:lpstr>A6.5 Winter/summer schools  sector</vt:lpstr>
      <vt:lpstr>A6.6 Symposium for promoting WRM in WB sector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Milan</cp:lastModifiedBy>
  <cp:revision>54</cp:revision>
  <dcterms:created xsi:type="dcterms:W3CDTF">2006-08-16T00:00:00Z</dcterms:created>
  <dcterms:modified xsi:type="dcterms:W3CDTF">2020-09-13T21:25:32Z</dcterms:modified>
</cp:coreProperties>
</file>